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61" r:id="rId6"/>
    <p:sldId id="270" r:id="rId7"/>
    <p:sldId id="262" r:id="rId8"/>
    <p:sldId id="263" r:id="rId9"/>
    <p:sldId id="264" r:id="rId10"/>
    <p:sldId id="271" r:id="rId11"/>
    <p:sldId id="265" r:id="rId12"/>
    <p:sldId id="268" r:id="rId13"/>
    <p:sldId id="266" r:id="rId14"/>
    <p:sldId id="273" r:id="rId15"/>
    <p:sldId id="274" r:id="rId16"/>
    <p:sldId id="275" r:id="rId17"/>
    <p:sldId id="267" r:id="rId18"/>
    <p:sldId id="277" r:id="rId19"/>
    <p:sldId id="269" r:id="rId20"/>
    <p:sldId id="276"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3F"/>
    <a:srgbClr val="6DD1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Arduino#Softwar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instructables.com/id/How-To-Make-anObstacle-Avoiding-Arduino-Robot/" TargetMode="External"/><Relationship Id="rId2" Type="http://schemas.openxmlformats.org/officeDocument/2006/relationships/hyperlink" Target="http://www.elprocus.com/obstacle-avoidancerobotic-vehicle/" TargetMode="External"/><Relationship Id="rId1" Type="http://schemas.openxmlformats.org/officeDocument/2006/relationships/slideLayout" Target="../slideLayouts/slideLayout2.xml"/><Relationship Id="rId5" Type="http://schemas.openxmlformats.org/officeDocument/2006/relationships/hyperlink" Target="http://www.roboticsbible.com/project-obstacleavoiding-robot.html" TargetMode="External"/><Relationship Id="rId4" Type="http://schemas.openxmlformats.org/officeDocument/2006/relationships/hyperlink" Target="https://ieeexplore.ieee.org/document/208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781B-E9D1-4E7D-9A89-1D2DC975008A}"/>
              </a:ext>
            </a:extLst>
          </p:cNvPr>
          <p:cNvSpPr>
            <a:spLocks noGrp="1"/>
          </p:cNvSpPr>
          <p:nvPr>
            <p:ph type="ctrTitle"/>
          </p:nvPr>
        </p:nvSpPr>
        <p:spPr>
          <a:xfrm>
            <a:off x="4024543" y="1573650"/>
            <a:ext cx="7197726" cy="1737721"/>
          </a:xfrm>
        </p:spPr>
        <p:txBody>
          <a:bodyPr>
            <a:normAutofit/>
          </a:bodyPr>
          <a:lstStyle/>
          <a:p>
            <a:r>
              <a:rPr lang="en-IN" sz="4000" dirty="0">
                <a:solidFill>
                  <a:schemeClr val="accent6">
                    <a:lumMod val="20000"/>
                    <a:lumOff val="80000"/>
                  </a:schemeClr>
                </a:solidFill>
                <a:latin typeface="Centaur" panose="02030504050205020304" pitchFamily="18" charset="0"/>
              </a:rPr>
              <a:t>Obstacle Avoiding Robot</a:t>
            </a:r>
          </a:p>
        </p:txBody>
      </p:sp>
      <p:sp>
        <p:nvSpPr>
          <p:cNvPr id="3" name="Subtitle 2">
            <a:extLst>
              <a:ext uri="{FF2B5EF4-FFF2-40B4-BE49-F238E27FC236}">
                <a16:creationId xmlns:a16="http://schemas.microsoft.com/office/drawing/2014/main" id="{FDEDD6D5-B208-4E3A-997D-D6FD9B01C2DC}"/>
              </a:ext>
            </a:extLst>
          </p:cNvPr>
          <p:cNvSpPr>
            <a:spLocks noGrp="1"/>
          </p:cNvSpPr>
          <p:nvPr>
            <p:ph type="subTitle" idx="1"/>
          </p:nvPr>
        </p:nvSpPr>
        <p:spPr>
          <a:xfrm>
            <a:off x="3962399" y="3648722"/>
            <a:ext cx="7197726" cy="2142477"/>
          </a:xfrm>
        </p:spPr>
        <p:txBody>
          <a:bodyPr>
            <a:normAutofit lnSpcReduction="10000"/>
          </a:bodyPr>
          <a:lstStyle/>
          <a:p>
            <a:r>
              <a:rPr lang="en-IN" sz="1600" dirty="0">
                <a:latin typeface="Century" panose="02040604050505020304" pitchFamily="18" charset="0"/>
              </a:rPr>
              <a:t>ibrahim: 2451-17-737-022</a:t>
            </a:r>
          </a:p>
          <a:p>
            <a:r>
              <a:rPr lang="en-IN" sz="1600" dirty="0" err="1">
                <a:latin typeface="Century" panose="02040604050505020304" pitchFamily="18" charset="0"/>
              </a:rPr>
              <a:t>vaseem</a:t>
            </a:r>
            <a:r>
              <a:rPr lang="en-IN" sz="1600" dirty="0">
                <a:latin typeface="Century" panose="02040604050505020304" pitchFamily="18" charset="0"/>
              </a:rPr>
              <a:t>: 2451-17-737-023</a:t>
            </a:r>
          </a:p>
          <a:p>
            <a:endParaRPr lang="en-IN" sz="1600" dirty="0">
              <a:latin typeface="Century" panose="02040604050505020304" pitchFamily="18" charset="0"/>
            </a:endParaRPr>
          </a:p>
          <a:p>
            <a:pPr algn="ctr"/>
            <a:r>
              <a:rPr lang="en-IN" dirty="0">
                <a:latin typeface="Centaur" panose="02030504050205020304" pitchFamily="18" charset="0"/>
              </a:rPr>
              <a:t>Under the Guidance of  </a:t>
            </a:r>
          </a:p>
          <a:p>
            <a:pPr algn="ctr"/>
            <a:r>
              <a:rPr lang="en-IN" dirty="0">
                <a:solidFill>
                  <a:srgbClr val="FFFF3F"/>
                </a:solidFill>
                <a:latin typeface="Centaur" panose="02030504050205020304" pitchFamily="18" charset="0"/>
              </a:rPr>
              <a:t> D. B. V. Ravi Sankar sir</a:t>
            </a:r>
          </a:p>
          <a:p>
            <a:pPr algn="ctr"/>
            <a:r>
              <a:rPr lang="en-IN" dirty="0">
                <a:latin typeface="Centaur" panose="02030504050205020304" pitchFamily="18" charset="0"/>
              </a:rPr>
              <a:t>     Designation: associate professor</a:t>
            </a:r>
          </a:p>
        </p:txBody>
      </p:sp>
    </p:spTree>
    <p:extLst>
      <p:ext uri="{BB962C8B-B14F-4D97-AF65-F5344CB8AC3E}">
        <p14:creationId xmlns:p14="http://schemas.microsoft.com/office/powerpoint/2010/main" val="3054383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A550-4EF9-42C4-AB6C-EC815A131027}"/>
              </a:ext>
            </a:extLst>
          </p:cNvPr>
          <p:cNvSpPr>
            <a:spLocks noGrp="1"/>
          </p:cNvSpPr>
          <p:nvPr>
            <p:ph type="title"/>
          </p:nvPr>
        </p:nvSpPr>
        <p:spPr/>
        <p:txBody>
          <a:bodyPr/>
          <a:lstStyle/>
          <a:p>
            <a:pPr algn="ctr"/>
            <a:r>
              <a:rPr lang="en-IN" dirty="0">
                <a:latin typeface="Century" panose="02040604050505020304" pitchFamily="18" charset="0"/>
              </a:rPr>
              <a:t>Arduino Uno</a:t>
            </a:r>
            <a:endParaRPr lang="en-IN" dirty="0"/>
          </a:p>
        </p:txBody>
      </p:sp>
      <p:sp>
        <p:nvSpPr>
          <p:cNvPr id="5" name="Content Placeholder 4">
            <a:extLst>
              <a:ext uri="{FF2B5EF4-FFF2-40B4-BE49-F238E27FC236}">
                <a16:creationId xmlns:a16="http://schemas.microsoft.com/office/drawing/2014/main" id="{FC6EEF1E-A98E-4C20-A7AD-CD7A5585236B}"/>
              </a:ext>
            </a:extLst>
          </p:cNvPr>
          <p:cNvSpPr>
            <a:spLocks noGrp="1"/>
          </p:cNvSpPr>
          <p:nvPr>
            <p:ph idx="1"/>
          </p:nvPr>
        </p:nvSpPr>
        <p:spPr/>
        <p:txBody>
          <a:bodyPr/>
          <a:lstStyle/>
          <a:p>
            <a:r>
              <a:rPr lang="en-US" dirty="0"/>
              <a:t>The Arduino UNO is an open-source microcontroller board</a:t>
            </a:r>
          </a:p>
          <a:p>
            <a:r>
              <a:rPr lang="en-US" dirty="0"/>
              <a:t>The board is equipped with sets of digital and analog input/output (I/O) pins that</a:t>
            </a:r>
          </a:p>
          <a:p>
            <a:pPr marL="0" indent="0">
              <a:buNone/>
            </a:pPr>
            <a:r>
              <a:rPr lang="en-US" dirty="0"/>
              <a:t>       may be interfaced to various expansion boards (shields) and other circuits.</a:t>
            </a:r>
          </a:p>
          <a:p>
            <a:r>
              <a:rPr lang="en-US" dirty="0"/>
              <a:t>The board has 14 Digital pins, 6 Analog pins, and programmable with the</a:t>
            </a:r>
          </a:p>
          <a:p>
            <a:pPr marL="0" indent="0">
              <a:buNone/>
            </a:pPr>
            <a:r>
              <a:rPr lang="en-US" dirty="0"/>
              <a:t>        </a:t>
            </a:r>
            <a:r>
              <a:rPr lang="en-US" dirty="0">
                <a:hlinkClick r:id="rId2" tooltip="Arduino"/>
              </a:rPr>
              <a:t>Arduino IDE</a:t>
            </a:r>
            <a:r>
              <a:rPr lang="en-US" dirty="0"/>
              <a:t> (Integrated Development Environment) via a type B USB cable.</a:t>
            </a:r>
            <a:endParaRPr lang="en-IN" dirty="0"/>
          </a:p>
        </p:txBody>
      </p:sp>
      <p:pic>
        <p:nvPicPr>
          <p:cNvPr id="6" name="Picture 5">
            <a:extLst>
              <a:ext uri="{FF2B5EF4-FFF2-40B4-BE49-F238E27FC236}">
                <a16:creationId xmlns:a16="http://schemas.microsoft.com/office/drawing/2014/main" id="{FDC48462-708A-49BF-BD76-AE51AC7F113B}"/>
              </a:ext>
            </a:extLst>
          </p:cNvPr>
          <p:cNvPicPr>
            <a:picLocks noChangeAspect="1"/>
          </p:cNvPicPr>
          <p:nvPr/>
        </p:nvPicPr>
        <p:blipFill>
          <a:blip r:embed="rId3"/>
          <a:stretch>
            <a:fillRect/>
          </a:stretch>
        </p:blipFill>
        <p:spPr>
          <a:xfrm>
            <a:off x="8951754" y="3180880"/>
            <a:ext cx="2554445" cy="1792379"/>
          </a:xfrm>
          <a:prstGeom prst="rect">
            <a:avLst/>
          </a:prstGeom>
        </p:spPr>
      </p:pic>
    </p:spTree>
    <p:extLst>
      <p:ext uri="{BB962C8B-B14F-4D97-AF65-F5344CB8AC3E}">
        <p14:creationId xmlns:p14="http://schemas.microsoft.com/office/powerpoint/2010/main" val="270284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5224-F563-4801-B0A8-ECC0821502B5}"/>
              </a:ext>
            </a:extLst>
          </p:cNvPr>
          <p:cNvSpPr>
            <a:spLocks noGrp="1"/>
          </p:cNvSpPr>
          <p:nvPr>
            <p:ph type="title"/>
          </p:nvPr>
        </p:nvSpPr>
        <p:spPr/>
        <p:txBody>
          <a:bodyPr/>
          <a:lstStyle/>
          <a:p>
            <a:pPr algn="ctr"/>
            <a:r>
              <a:rPr lang="en-IN" dirty="0">
                <a:latin typeface="Centaur" panose="02030504050205020304" pitchFamily="18" charset="0"/>
              </a:rPr>
              <a:t>ultrasonic Sensor</a:t>
            </a:r>
          </a:p>
        </p:txBody>
      </p:sp>
      <p:sp>
        <p:nvSpPr>
          <p:cNvPr id="3" name="Content Placeholder 2">
            <a:extLst>
              <a:ext uri="{FF2B5EF4-FFF2-40B4-BE49-F238E27FC236}">
                <a16:creationId xmlns:a16="http://schemas.microsoft.com/office/drawing/2014/main" id="{30B31608-7612-4A7B-8536-5A3716989C89}"/>
              </a:ext>
            </a:extLst>
          </p:cNvPr>
          <p:cNvSpPr>
            <a:spLocks noGrp="1"/>
          </p:cNvSpPr>
          <p:nvPr>
            <p:ph idx="1"/>
          </p:nvPr>
        </p:nvSpPr>
        <p:spPr/>
        <p:txBody>
          <a:bodyPr/>
          <a:lstStyle/>
          <a:p>
            <a:r>
              <a:rPr lang="en-US" dirty="0"/>
              <a:t>This sensor is a very popular sensor used in many applications where measuring distance or sensing objects are required. </a:t>
            </a:r>
          </a:p>
          <a:p>
            <a:r>
              <a:rPr lang="en-US" dirty="0"/>
              <a:t>The module has two eyes like projects in the front which forms the Ultrasonic transmitter and Receiver. The sensor works with the simple high school formula that</a:t>
            </a:r>
          </a:p>
          <a:p>
            <a:r>
              <a:rPr lang="en-US" b="1" dirty="0"/>
              <a:t>Distance = Speed × Time</a:t>
            </a:r>
          </a:p>
          <a:p>
            <a:r>
              <a:rPr lang="en-US" dirty="0"/>
              <a:t>The Ultrasonic transmitter transmits sound wave, this wave travels in air and when it gets objected by any material it gets reflected back toward the sensor this reflected wave is observed by the Ultrasonic receiver module as shown in the picture below</a:t>
            </a:r>
          </a:p>
          <a:p>
            <a:endParaRPr lang="en-IN" dirty="0"/>
          </a:p>
        </p:txBody>
      </p:sp>
    </p:spTree>
    <p:extLst>
      <p:ext uri="{BB962C8B-B14F-4D97-AF65-F5344CB8AC3E}">
        <p14:creationId xmlns:p14="http://schemas.microsoft.com/office/powerpoint/2010/main" val="78632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162C-EDF9-4CDE-A2B6-8AC0278FE05C}"/>
              </a:ext>
            </a:extLst>
          </p:cNvPr>
          <p:cNvSpPr>
            <a:spLocks noGrp="1"/>
          </p:cNvSpPr>
          <p:nvPr>
            <p:ph type="title"/>
          </p:nvPr>
        </p:nvSpPr>
        <p:spPr/>
        <p:txBody>
          <a:bodyPr/>
          <a:lstStyle/>
          <a:p>
            <a:pPr algn="ctr"/>
            <a:r>
              <a:rPr lang="en-IN" dirty="0">
                <a:latin typeface="Centaur" panose="02030504050205020304" pitchFamily="18" charset="0"/>
              </a:rPr>
              <a:t>ultrasonic Sensor</a:t>
            </a:r>
            <a:endParaRPr lang="en-IN" dirty="0"/>
          </a:p>
        </p:txBody>
      </p:sp>
      <p:pic>
        <p:nvPicPr>
          <p:cNvPr id="4" name="Content Placeholder 3">
            <a:extLst>
              <a:ext uri="{FF2B5EF4-FFF2-40B4-BE49-F238E27FC236}">
                <a16:creationId xmlns:a16="http://schemas.microsoft.com/office/drawing/2014/main" id="{146C6015-9884-4B72-89DE-023BCB3170EF}"/>
              </a:ext>
            </a:extLst>
          </p:cNvPr>
          <p:cNvPicPr>
            <a:picLocks noGrp="1" noChangeAspect="1"/>
          </p:cNvPicPr>
          <p:nvPr>
            <p:ph idx="1"/>
          </p:nvPr>
        </p:nvPicPr>
        <p:blipFill>
          <a:blip r:embed="rId2"/>
          <a:stretch>
            <a:fillRect/>
          </a:stretch>
        </p:blipFill>
        <p:spPr>
          <a:xfrm>
            <a:off x="7030979" y="2409024"/>
            <a:ext cx="4383404" cy="3176291"/>
          </a:xfrm>
          <a:prstGeom prst="rect">
            <a:avLst/>
          </a:prstGeom>
        </p:spPr>
      </p:pic>
      <p:pic>
        <p:nvPicPr>
          <p:cNvPr id="5" name="Picture 4">
            <a:extLst>
              <a:ext uri="{FF2B5EF4-FFF2-40B4-BE49-F238E27FC236}">
                <a16:creationId xmlns:a16="http://schemas.microsoft.com/office/drawing/2014/main" id="{ED947F52-DABF-4009-9EDF-CA92C9EA952B}"/>
              </a:ext>
            </a:extLst>
          </p:cNvPr>
          <p:cNvPicPr>
            <a:picLocks noChangeAspect="1"/>
          </p:cNvPicPr>
          <p:nvPr/>
        </p:nvPicPr>
        <p:blipFill>
          <a:blip r:embed="rId3"/>
          <a:stretch>
            <a:fillRect/>
          </a:stretch>
        </p:blipFill>
        <p:spPr>
          <a:xfrm>
            <a:off x="512870" y="2739454"/>
            <a:ext cx="5981700" cy="2657475"/>
          </a:xfrm>
          <a:prstGeom prst="rect">
            <a:avLst/>
          </a:prstGeom>
        </p:spPr>
      </p:pic>
    </p:spTree>
    <p:extLst>
      <p:ext uri="{BB962C8B-B14F-4D97-AF65-F5344CB8AC3E}">
        <p14:creationId xmlns:p14="http://schemas.microsoft.com/office/powerpoint/2010/main" val="54349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3B26-969D-47EA-9882-9E1AE8C78C2F}"/>
              </a:ext>
            </a:extLst>
          </p:cNvPr>
          <p:cNvSpPr>
            <a:spLocks noGrp="1"/>
          </p:cNvSpPr>
          <p:nvPr>
            <p:ph type="title"/>
          </p:nvPr>
        </p:nvSpPr>
        <p:spPr/>
        <p:txBody>
          <a:bodyPr/>
          <a:lstStyle/>
          <a:p>
            <a:pPr algn="ctr"/>
            <a:r>
              <a:rPr lang="en-IN" dirty="0">
                <a:latin typeface="Centaur" panose="02030504050205020304" pitchFamily="18" charset="0"/>
              </a:rPr>
              <a:t>FURTHER IMPROVEMENTS &amp; FUTURE SCOPE</a:t>
            </a:r>
          </a:p>
        </p:txBody>
      </p:sp>
      <p:sp>
        <p:nvSpPr>
          <p:cNvPr id="3" name="Content Placeholder 2">
            <a:extLst>
              <a:ext uri="{FF2B5EF4-FFF2-40B4-BE49-F238E27FC236}">
                <a16:creationId xmlns:a16="http://schemas.microsoft.com/office/drawing/2014/main" id="{2DE8AA13-8874-41E3-857A-DE6B381E01B2}"/>
              </a:ext>
            </a:extLst>
          </p:cNvPr>
          <p:cNvSpPr>
            <a:spLocks noGrp="1"/>
          </p:cNvSpPr>
          <p:nvPr>
            <p:ph idx="1"/>
          </p:nvPr>
        </p:nvSpPr>
        <p:spPr>
          <a:xfrm>
            <a:off x="685801" y="2142067"/>
            <a:ext cx="10131425" cy="3649133"/>
          </a:xfrm>
        </p:spPr>
        <p:txBody>
          <a:bodyPr/>
          <a:lstStyle/>
          <a:p>
            <a:r>
              <a:rPr lang="en-IN" dirty="0"/>
              <a:t>Adding a camera</a:t>
            </a:r>
          </a:p>
          <a:p>
            <a:endParaRPr lang="en-IN" dirty="0"/>
          </a:p>
          <a:p>
            <a:endParaRPr lang="en-IN" dirty="0"/>
          </a:p>
          <a:p>
            <a:endParaRPr lang="en-IN" dirty="0"/>
          </a:p>
          <a:p>
            <a:r>
              <a:rPr lang="en-IN" dirty="0"/>
              <a:t>Use as a fire fighting robot</a:t>
            </a:r>
          </a:p>
        </p:txBody>
      </p:sp>
      <p:pic>
        <p:nvPicPr>
          <p:cNvPr id="4" name="Picture 3">
            <a:extLst>
              <a:ext uri="{FF2B5EF4-FFF2-40B4-BE49-F238E27FC236}">
                <a16:creationId xmlns:a16="http://schemas.microsoft.com/office/drawing/2014/main" id="{03D335ED-CEF5-48F8-962B-A0890FF9CD37}"/>
              </a:ext>
            </a:extLst>
          </p:cNvPr>
          <p:cNvPicPr>
            <a:picLocks noChangeAspect="1"/>
          </p:cNvPicPr>
          <p:nvPr/>
        </p:nvPicPr>
        <p:blipFill>
          <a:blip r:embed="rId2"/>
          <a:stretch>
            <a:fillRect/>
          </a:stretch>
        </p:blipFill>
        <p:spPr>
          <a:xfrm>
            <a:off x="5640403" y="1787662"/>
            <a:ext cx="2802339" cy="2322734"/>
          </a:xfrm>
          <a:prstGeom prst="rect">
            <a:avLst/>
          </a:prstGeom>
        </p:spPr>
      </p:pic>
      <p:pic>
        <p:nvPicPr>
          <p:cNvPr id="5" name="Picture 4">
            <a:extLst>
              <a:ext uri="{FF2B5EF4-FFF2-40B4-BE49-F238E27FC236}">
                <a16:creationId xmlns:a16="http://schemas.microsoft.com/office/drawing/2014/main" id="{4C1640A2-11F5-427E-A92F-B50385502CAC}"/>
              </a:ext>
            </a:extLst>
          </p:cNvPr>
          <p:cNvPicPr>
            <a:picLocks noChangeAspect="1"/>
          </p:cNvPicPr>
          <p:nvPr/>
        </p:nvPicPr>
        <p:blipFill>
          <a:blip r:embed="rId3"/>
          <a:stretch>
            <a:fillRect/>
          </a:stretch>
        </p:blipFill>
        <p:spPr>
          <a:xfrm>
            <a:off x="5640403" y="4429957"/>
            <a:ext cx="2905788" cy="2179341"/>
          </a:xfrm>
          <a:prstGeom prst="rect">
            <a:avLst/>
          </a:prstGeom>
        </p:spPr>
      </p:pic>
    </p:spTree>
    <p:extLst>
      <p:ext uri="{BB962C8B-B14F-4D97-AF65-F5344CB8AC3E}">
        <p14:creationId xmlns:p14="http://schemas.microsoft.com/office/powerpoint/2010/main" val="94404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E40C-F5CD-487E-854E-3E109D6CD324}"/>
              </a:ext>
            </a:extLst>
          </p:cNvPr>
          <p:cNvSpPr>
            <a:spLocks noGrp="1"/>
          </p:cNvSpPr>
          <p:nvPr>
            <p:ph type="title"/>
          </p:nvPr>
        </p:nvSpPr>
        <p:spPr/>
        <p:txBody>
          <a:bodyPr/>
          <a:lstStyle/>
          <a:p>
            <a:pPr algn="ctr"/>
            <a:r>
              <a:rPr lang="en-IN" dirty="0">
                <a:latin typeface="Century" panose="02040604050505020304" pitchFamily="18" charset="0"/>
              </a:rPr>
              <a:t>Software specification</a:t>
            </a:r>
          </a:p>
        </p:txBody>
      </p:sp>
      <p:sp>
        <p:nvSpPr>
          <p:cNvPr id="3" name="Content Placeholder 2">
            <a:extLst>
              <a:ext uri="{FF2B5EF4-FFF2-40B4-BE49-F238E27FC236}">
                <a16:creationId xmlns:a16="http://schemas.microsoft.com/office/drawing/2014/main" id="{A040A335-CA6F-4DF8-899F-75CA59392EDB}"/>
              </a:ext>
            </a:extLst>
          </p:cNvPr>
          <p:cNvSpPr>
            <a:spLocks noGrp="1"/>
          </p:cNvSpPr>
          <p:nvPr>
            <p:ph idx="1"/>
          </p:nvPr>
        </p:nvSpPr>
        <p:spPr/>
        <p:txBody>
          <a:bodyPr/>
          <a:lstStyle/>
          <a:p>
            <a:r>
              <a:rPr lang="en-IN" dirty="0"/>
              <a:t>We have implemented program using </a:t>
            </a:r>
            <a:r>
              <a:rPr lang="en-IN" dirty="0" err="1"/>
              <a:t>AFMotor</a:t>
            </a:r>
            <a:r>
              <a:rPr lang="en-IN" dirty="0"/>
              <a:t> and new ping libraries.</a:t>
            </a:r>
          </a:p>
          <a:p>
            <a:r>
              <a:rPr lang="en-IN" dirty="0"/>
              <a:t>We have used basic C language in our program.</a:t>
            </a:r>
          </a:p>
          <a:p>
            <a:r>
              <a:rPr lang="en-IN" dirty="0"/>
              <a:t>We have used Arduino IDE software for compiling and uploading the code.</a:t>
            </a:r>
          </a:p>
        </p:txBody>
      </p:sp>
    </p:spTree>
    <p:extLst>
      <p:ext uri="{BB962C8B-B14F-4D97-AF65-F5344CB8AC3E}">
        <p14:creationId xmlns:p14="http://schemas.microsoft.com/office/powerpoint/2010/main" val="25112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4978-673E-4039-9058-3086DB495AA6}"/>
              </a:ext>
            </a:extLst>
          </p:cNvPr>
          <p:cNvSpPr>
            <a:spLocks noGrp="1"/>
          </p:cNvSpPr>
          <p:nvPr>
            <p:ph type="title"/>
          </p:nvPr>
        </p:nvSpPr>
        <p:spPr>
          <a:xfrm>
            <a:off x="685801" y="284086"/>
            <a:ext cx="10131425" cy="1420427"/>
          </a:xfrm>
        </p:spPr>
        <p:txBody>
          <a:bodyPr/>
          <a:lstStyle/>
          <a:p>
            <a:pPr algn="ctr"/>
            <a:r>
              <a:rPr lang="en-IN" dirty="0">
                <a:latin typeface="Century" panose="02040604050505020304" pitchFamily="18" charset="0"/>
              </a:rPr>
              <a:t>Screenshot of program</a:t>
            </a:r>
          </a:p>
        </p:txBody>
      </p:sp>
      <p:pic>
        <p:nvPicPr>
          <p:cNvPr id="6" name="Content Placeholder 5">
            <a:extLst>
              <a:ext uri="{FF2B5EF4-FFF2-40B4-BE49-F238E27FC236}">
                <a16:creationId xmlns:a16="http://schemas.microsoft.com/office/drawing/2014/main" id="{26DDE9A6-F19A-4258-9844-9534128CB6FB}"/>
              </a:ext>
            </a:extLst>
          </p:cNvPr>
          <p:cNvPicPr>
            <a:picLocks noGrp="1" noChangeAspect="1"/>
          </p:cNvPicPr>
          <p:nvPr>
            <p:ph idx="1"/>
          </p:nvPr>
        </p:nvPicPr>
        <p:blipFill>
          <a:blip r:embed="rId2"/>
          <a:stretch>
            <a:fillRect/>
          </a:stretch>
        </p:blipFill>
        <p:spPr>
          <a:xfrm>
            <a:off x="1811045" y="1597981"/>
            <a:ext cx="8487051" cy="5131293"/>
          </a:xfrm>
          <a:prstGeom prst="rect">
            <a:avLst/>
          </a:prstGeom>
        </p:spPr>
      </p:pic>
    </p:spTree>
    <p:extLst>
      <p:ext uri="{BB962C8B-B14F-4D97-AF65-F5344CB8AC3E}">
        <p14:creationId xmlns:p14="http://schemas.microsoft.com/office/powerpoint/2010/main" val="236294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54EB-E164-444B-B94A-E7B0FB62C740}"/>
              </a:ext>
            </a:extLst>
          </p:cNvPr>
          <p:cNvSpPr>
            <a:spLocks noGrp="1"/>
          </p:cNvSpPr>
          <p:nvPr>
            <p:ph type="title"/>
          </p:nvPr>
        </p:nvSpPr>
        <p:spPr>
          <a:xfrm>
            <a:off x="739067" y="-952869"/>
            <a:ext cx="10131425" cy="1456267"/>
          </a:xfrm>
        </p:spPr>
        <p:txBody>
          <a:bodyPr/>
          <a:lstStyle/>
          <a:p>
            <a:endParaRPr lang="en-IN" dirty="0"/>
          </a:p>
        </p:txBody>
      </p:sp>
      <p:pic>
        <p:nvPicPr>
          <p:cNvPr id="4" name="Content Placeholder 3">
            <a:extLst>
              <a:ext uri="{FF2B5EF4-FFF2-40B4-BE49-F238E27FC236}">
                <a16:creationId xmlns:a16="http://schemas.microsoft.com/office/drawing/2014/main" id="{B03DAD8C-76AE-4EC2-8C8F-4105EE575CA5}"/>
              </a:ext>
            </a:extLst>
          </p:cNvPr>
          <p:cNvPicPr>
            <a:picLocks noGrp="1" noChangeAspect="1"/>
          </p:cNvPicPr>
          <p:nvPr>
            <p:ph idx="1"/>
          </p:nvPr>
        </p:nvPicPr>
        <p:blipFill>
          <a:blip r:embed="rId2"/>
          <a:stretch>
            <a:fillRect/>
          </a:stretch>
        </p:blipFill>
        <p:spPr>
          <a:xfrm>
            <a:off x="1704513" y="337351"/>
            <a:ext cx="8558073" cy="6205491"/>
          </a:xfrm>
          <a:prstGeom prst="rect">
            <a:avLst/>
          </a:prstGeom>
        </p:spPr>
      </p:pic>
    </p:spTree>
    <p:extLst>
      <p:ext uri="{BB962C8B-B14F-4D97-AF65-F5344CB8AC3E}">
        <p14:creationId xmlns:p14="http://schemas.microsoft.com/office/powerpoint/2010/main" val="340526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782A-CB5E-4830-B81D-B6C3DA714978}"/>
              </a:ext>
            </a:extLst>
          </p:cNvPr>
          <p:cNvSpPr>
            <a:spLocks noGrp="1"/>
          </p:cNvSpPr>
          <p:nvPr>
            <p:ph type="title"/>
          </p:nvPr>
        </p:nvSpPr>
        <p:spPr/>
        <p:txBody>
          <a:bodyPr/>
          <a:lstStyle/>
          <a:p>
            <a:pPr algn="ctr"/>
            <a:r>
              <a:rPr lang="en-IN" dirty="0">
                <a:latin typeface="Century" panose="02040604050505020304" pitchFamily="18" charset="0"/>
              </a:rPr>
              <a:t>applications</a:t>
            </a:r>
            <a:endParaRPr lang="en-IN" dirty="0"/>
          </a:p>
        </p:txBody>
      </p:sp>
      <p:sp>
        <p:nvSpPr>
          <p:cNvPr id="3" name="Content Placeholder 2">
            <a:extLst>
              <a:ext uri="{FF2B5EF4-FFF2-40B4-BE49-F238E27FC236}">
                <a16:creationId xmlns:a16="http://schemas.microsoft.com/office/drawing/2014/main" id="{32370146-0643-4AB4-BE5C-D2F052969ED1}"/>
              </a:ext>
            </a:extLst>
          </p:cNvPr>
          <p:cNvSpPr>
            <a:spLocks noGrp="1"/>
          </p:cNvSpPr>
          <p:nvPr>
            <p:ph idx="1"/>
          </p:nvPr>
        </p:nvSpPr>
        <p:spPr/>
        <p:txBody>
          <a:bodyPr/>
          <a:lstStyle/>
          <a:p>
            <a:r>
              <a:rPr lang="en-US" dirty="0"/>
              <a:t>1.They can be used as services robots, for the purpose of household work and so many other indoor applications.</a:t>
            </a:r>
            <a:endParaRPr lang="en-IN" dirty="0"/>
          </a:p>
          <a:p>
            <a:r>
              <a:rPr lang="en-US" dirty="0"/>
              <a:t>2.Obstacle seeing robot can be applied at toys where small children will play.</a:t>
            </a:r>
            <a:endParaRPr lang="en-IN" dirty="0"/>
          </a:p>
          <a:p>
            <a:r>
              <a:rPr lang="en-US" dirty="0"/>
              <a:t>3.It can be used for army applications.</a:t>
            </a:r>
            <a:endParaRPr lang="en-IN" dirty="0"/>
          </a:p>
          <a:p>
            <a:r>
              <a:rPr lang="en-US" dirty="0"/>
              <a:t>4.Can be used in dangerous environments, where human penetration could be fatal.</a:t>
            </a:r>
            <a:endParaRPr lang="en-IN" dirty="0"/>
          </a:p>
          <a:p>
            <a:r>
              <a:rPr lang="en-US" dirty="0"/>
              <a:t>5.Used in mobile robot navigation system.</a:t>
            </a:r>
            <a:endParaRPr lang="en-IN" dirty="0"/>
          </a:p>
          <a:p>
            <a:endParaRPr lang="en-IN" dirty="0"/>
          </a:p>
        </p:txBody>
      </p:sp>
    </p:spTree>
    <p:extLst>
      <p:ext uri="{BB962C8B-B14F-4D97-AF65-F5344CB8AC3E}">
        <p14:creationId xmlns:p14="http://schemas.microsoft.com/office/powerpoint/2010/main" val="173380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85E8-271B-4BCC-95C8-955DC0D322B9}"/>
              </a:ext>
            </a:extLst>
          </p:cNvPr>
          <p:cNvSpPr>
            <a:spLocks noGrp="1"/>
          </p:cNvSpPr>
          <p:nvPr>
            <p:ph type="title"/>
          </p:nvPr>
        </p:nvSpPr>
        <p:spPr/>
        <p:txBody>
          <a:bodyPr/>
          <a:lstStyle/>
          <a:p>
            <a:pPr algn="ctr"/>
            <a:r>
              <a:rPr lang="en-IN" dirty="0">
                <a:latin typeface="Century" panose="02040604050505020304" pitchFamily="18" charset="0"/>
              </a:rPr>
              <a:t>reference</a:t>
            </a:r>
            <a:endParaRPr lang="en-IN" dirty="0"/>
          </a:p>
        </p:txBody>
      </p:sp>
      <p:sp>
        <p:nvSpPr>
          <p:cNvPr id="3" name="Content Placeholder 2">
            <a:extLst>
              <a:ext uri="{FF2B5EF4-FFF2-40B4-BE49-F238E27FC236}">
                <a16:creationId xmlns:a16="http://schemas.microsoft.com/office/drawing/2014/main" id="{B5A40EC4-2091-441F-9285-D3CFD7B0A598}"/>
              </a:ext>
            </a:extLst>
          </p:cNvPr>
          <p:cNvSpPr>
            <a:spLocks noGrp="1"/>
          </p:cNvSpPr>
          <p:nvPr>
            <p:ph idx="1"/>
          </p:nvPr>
        </p:nvSpPr>
        <p:spPr/>
        <p:txBody>
          <a:bodyPr>
            <a:normAutofit/>
          </a:bodyPr>
          <a:lstStyle/>
          <a:p>
            <a:r>
              <a:rPr lang="en-US" dirty="0"/>
              <a:t>[1] Obstacle avoidance robotic vehicle using ultrasonic sensors for obstacle </a:t>
            </a:r>
            <a:r>
              <a:rPr lang="en-US" dirty="0" err="1"/>
              <a:t>detection:</a:t>
            </a:r>
            <a:r>
              <a:rPr lang="en-US" u="sng" dirty="0" err="1">
                <a:hlinkClick r:id="rId2"/>
              </a:rPr>
              <a:t>http</a:t>
            </a:r>
            <a:r>
              <a:rPr lang="en-US" u="sng" dirty="0">
                <a:hlinkClick r:id="rId2"/>
              </a:rPr>
              <a:t>://www.elprocus.com/obstacle-avoidancerobotic-vehicle/</a:t>
            </a:r>
            <a:endParaRPr lang="en-IN" dirty="0"/>
          </a:p>
          <a:p>
            <a:r>
              <a:rPr lang="en-US" dirty="0"/>
              <a:t> [2] How to make an obstacle avoiding robot: </a:t>
            </a:r>
            <a:r>
              <a:rPr lang="en-US" u="sng" dirty="0">
                <a:hlinkClick r:id="rId3"/>
              </a:rPr>
              <a:t>http://www.instructables.com/id/How-To-Make-anObstacle-Avoiding-Arduino-Robot/</a:t>
            </a:r>
            <a:endParaRPr lang="en-IN" dirty="0"/>
          </a:p>
          <a:p>
            <a:r>
              <a:rPr lang="en-US" dirty="0"/>
              <a:t> [3] IEEE paper for Obstacle avoidance robot using ultrasonic sensors: </a:t>
            </a:r>
            <a:r>
              <a:rPr lang="en-US" u="sng" dirty="0">
                <a:hlinkClick r:id="rId4"/>
              </a:rPr>
              <a:t>https://ieeexplore.ieee.org/document/2085</a:t>
            </a:r>
            <a:endParaRPr lang="en-IN" dirty="0"/>
          </a:p>
          <a:p>
            <a:r>
              <a:rPr lang="en-US" dirty="0"/>
              <a:t>[4] Obstacle avoiding robot without microcontroller: </a:t>
            </a:r>
            <a:r>
              <a:rPr lang="en-US" u="sng" dirty="0">
                <a:hlinkClick r:id="rId5"/>
              </a:rPr>
              <a:t>http://www.roboticsbible.com/project-obstacleavoiding-robot.html</a:t>
            </a:r>
            <a:endParaRPr lang="en-IN" dirty="0"/>
          </a:p>
        </p:txBody>
      </p:sp>
    </p:spTree>
    <p:extLst>
      <p:ext uri="{BB962C8B-B14F-4D97-AF65-F5344CB8AC3E}">
        <p14:creationId xmlns:p14="http://schemas.microsoft.com/office/powerpoint/2010/main" val="3551499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B4FD-26C0-473B-ADA6-F843722AF5C6}"/>
              </a:ext>
            </a:extLst>
          </p:cNvPr>
          <p:cNvSpPr>
            <a:spLocks noGrp="1"/>
          </p:cNvSpPr>
          <p:nvPr>
            <p:ph type="title"/>
          </p:nvPr>
        </p:nvSpPr>
        <p:spPr/>
        <p:txBody>
          <a:bodyPr/>
          <a:lstStyle/>
          <a:p>
            <a:pPr algn="ctr"/>
            <a:r>
              <a:rPr lang="en-IN" dirty="0">
                <a:latin typeface="Century" panose="02040604050505020304" pitchFamily="18" charset="0"/>
              </a:rPr>
              <a:t>conclusion</a:t>
            </a:r>
            <a:endParaRPr lang="en-IN" dirty="0"/>
          </a:p>
        </p:txBody>
      </p:sp>
      <p:sp>
        <p:nvSpPr>
          <p:cNvPr id="3" name="Content Placeholder 2">
            <a:extLst>
              <a:ext uri="{FF2B5EF4-FFF2-40B4-BE49-F238E27FC236}">
                <a16:creationId xmlns:a16="http://schemas.microsoft.com/office/drawing/2014/main" id="{BD9D0E65-B7F1-4D88-83E0-ADC678C3A913}"/>
              </a:ext>
            </a:extLst>
          </p:cNvPr>
          <p:cNvSpPr>
            <a:spLocks noGrp="1"/>
          </p:cNvSpPr>
          <p:nvPr>
            <p:ph idx="1"/>
          </p:nvPr>
        </p:nvSpPr>
        <p:spPr/>
        <p:txBody>
          <a:bodyPr/>
          <a:lstStyle/>
          <a:p>
            <a:r>
              <a:rPr lang="en-US" dirty="0"/>
              <a:t>We build a robotic vehicle which moves in different directions like Forward, Backward and right when input is given to it.</a:t>
            </a:r>
            <a:endParaRPr lang="en-IN" dirty="0"/>
          </a:p>
          <a:p>
            <a:r>
              <a:rPr lang="en-US" dirty="0"/>
              <a:t> The goal of our project is to create an autonomous robot which intelligently detects the obstacle in his path and navigate according to the actions that we set for it.</a:t>
            </a:r>
            <a:endParaRPr lang="en-IN" dirty="0"/>
          </a:p>
          <a:p>
            <a:endParaRPr lang="en-IN" dirty="0"/>
          </a:p>
        </p:txBody>
      </p:sp>
    </p:spTree>
    <p:extLst>
      <p:ext uri="{BB962C8B-B14F-4D97-AF65-F5344CB8AC3E}">
        <p14:creationId xmlns:p14="http://schemas.microsoft.com/office/powerpoint/2010/main" val="271293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0FB7-C8B0-45A4-A59E-2C923CC43B19}"/>
              </a:ext>
            </a:extLst>
          </p:cNvPr>
          <p:cNvSpPr>
            <a:spLocks noGrp="1"/>
          </p:cNvSpPr>
          <p:nvPr>
            <p:ph type="title"/>
          </p:nvPr>
        </p:nvSpPr>
        <p:spPr>
          <a:xfrm>
            <a:off x="517125" y="218983"/>
            <a:ext cx="10131425" cy="1456267"/>
          </a:xfrm>
        </p:spPr>
        <p:txBody>
          <a:bodyPr/>
          <a:lstStyle/>
          <a:p>
            <a:r>
              <a:rPr lang="en-IN" dirty="0">
                <a:latin typeface="Century" panose="02040604050505020304" pitchFamily="18" charset="0"/>
              </a:rPr>
              <a:t>                    What  Is  “Robotics”</a:t>
            </a:r>
            <a:r>
              <a:rPr lang="en-US" dirty="0">
                <a:latin typeface="Century" panose="02040604050505020304" pitchFamily="18" charset="0"/>
              </a:rPr>
              <a:t>?</a:t>
            </a:r>
            <a:endParaRPr lang="en-IN" dirty="0">
              <a:latin typeface="Century" panose="02040604050505020304" pitchFamily="18" charset="0"/>
            </a:endParaRPr>
          </a:p>
        </p:txBody>
      </p:sp>
      <p:sp>
        <p:nvSpPr>
          <p:cNvPr id="3" name="Content Placeholder 2">
            <a:extLst>
              <a:ext uri="{FF2B5EF4-FFF2-40B4-BE49-F238E27FC236}">
                <a16:creationId xmlns:a16="http://schemas.microsoft.com/office/drawing/2014/main" id="{469B7BA6-16A6-492B-8E80-1C176E540D01}"/>
              </a:ext>
            </a:extLst>
          </p:cNvPr>
          <p:cNvSpPr>
            <a:spLocks noGrp="1"/>
          </p:cNvSpPr>
          <p:nvPr>
            <p:ph idx="1"/>
          </p:nvPr>
        </p:nvSpPr>
        <p:spPr>
          <a:xfrm>
            <a:off x="1307238" y="2044412"/>
            <a:ext cx="10131425" cy="3649133"/>
          </a:xfrm>
        </p:spPr>
        <p:txBody>
          <a:bodyPr>
            <a:normAutofit/>
          </a:bodyPr>
          <a:lstStyle/>
          <a:p>
            <a:r>
              <a:rPr lang="en-US" sz="2400" dirty="0">
                <a:latin typeface="Century" panose="02040604050505020304" pitchFamily="18" charset="0"/>
              </a:rPr>
              <a:t> The word robotics is used to collectively define a field in engineering that covers the mimicking of various human characteristics. </a:t>
            </a:r>
          </a:p>
          <a:p>
            <a:endParaRPr lang="en-US" sz="2400" dirty="0">
              <a:latin typeface="Century" panose="02040604050505020304" pitchFamily="18" charset="0"/>
            </a:endParaRPr>
          </a:p>
          <a:p>
            <a:r>
              <a:rPr lang="en-US" sz="2400" dirty="0">
                <a:latin typeface="Century" panose="02040604050505020304" pitchFamily="18" charset="0"/>
              </a:rPr>
              <a:t>It must be able to perform certain tasks we set for it.</a:t>
            </a:r>
          </a:p>
          <a:p>
            <a:pPr marL="0" indent="0">
              <a:buNone/>
            </a:pPr>
            <a:endParaRPr lang="en-US" sz="2400" dirty="0">
              <a:latin typeface="Century" panose="02040604050505020304" pitchFamily="18" charset="0"/>
            </a:endParaRPr>
          </a:p>
          <a:p>
            <a:r>
              <a:rPr lang="en-US" sz="2400" dirty="0">
                <a:latin typeface="Century" panose="02040604050505020304" pitchFamily="18" charset="0"/>
              </a:rPr>
              <a:t>The desired task must be achieved within some given limitations. It may be human controlled or automatic.</a:t>
            </a:r>
            <a:endParaRPr lang="en-IN" sz="2400" dirty="0">
              <a:latin typeface="Century" panose="02040604050505020304" pitchFamily="18" charset="0"/>
            </a:endParaRPr>
          </a:p>
        </p:txBody>
      </p:sp>
    </p:spTree>
    <p:extLst>
      <p:ext uri="{BB962C8B-B14F-4D97-AF65-F5344CB8AC3E}">
        <p14:creationId xmlns:p14="http://schemas.microsoft.com/office/powerpoint/2010/main" val="2917332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FE0C-C6B9-4BB8-9C57-5B723B37D02D}"/>
              </a:ext>
            </a:extLst>
          </p:cNvPr>
          <p:cNvSpPr>
            <a:spLocks noGrp="1"/>
          </p:cNvSpPr>
          <p:nvPr>
            <p:ph type="title"/>
          </p:nvPr>
        </p:nvSpPr>
        <p:spPr/>
        <p:txBody>
          <a:bodyPr/>
          <a:lstStyle/>
          <a:p>
            <a:r>
              <a:rPr lang="en-IN" dirty="0"/>
              <a:t> </a:t>
            </a:r>
          </a:p>
        </p:txBody>
      </p:sp>
      <p:pic>
        <p:nvPicPr>
          <p:cNvPr id="4" name="WhatsApp Video 2018-11-01 at 7.59.24 PM">
            <a:hlinkClick r:id="" action="ppaction://media"/>
            <a:extLst>
              <a:ext uri="{FF2B5EF4-FFF2-40B4-BE49-F238E27FC236}">
                <a16:creationId xmlns:a16="http://schemas.microsoft.com/office/drawing/2014/main" id="{312A0379-CDA1-4479-BA82-3E01470C28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638" y="-381912"/>
            <a:ext cx="12453637" cy="7257668"/>
          </a:xfrm>
        </p:spPr>
      </p:pic>
    </p:spTree>
    <p:extLst>
      <p:ext uri="{BB962C8B-B14F-4D97-AF65-F5344CB8AC3E}">
        <p14:creationId xmlns:p14="http://schemas.microsoft.com/office/powerpoint/2010/main" val="329495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6839-AF6B-4947-AAEA-0A9CB76E0CAD}"/>
              </a:ext>
            </a:extLst>
          </p:cNvPr>
          <p:cNvSpPr>
            <a:spLocks noGrp="1"/>
          </p:cNvSpPr>
          <p:nvPr>
            <p:ph type="ctrTitle"/>
          </p:nvPr>
        </p:nvSpPr>
        <p:spPr>
          <a:xfrm>
            <a:off x="2539015" y="1964267"/>
            <a:ext cx="7297444" cy="2004051"/>
          </a:xfrm>
        </p:spPr>
        <p:txBody>
          <a:bodyPr/>
          <a:lstStyle/>
          <a:p>
            <a:pPr algn="ctr"/>
            <a:r>
              <a:rPr lang="en-IN" dirty="0">
                <a:latin typeface="Century" panose="02040604050505020304" pitchFamily="18" charset="0"/>
              </a:rPr>
              <a:t>Thank you </a:t>
            </a:r>
            <a:r>
              <a:rPr lang="en-IN" dirty="0">
                <a:latin typeface="Century" panose="02040604050505020304" pitchFamily="18" charset="0"/>
                <a:sym typeface="Wingdings" panose="05000000000000000000" pitchFamily="2" charset="2"/>
              </a:rPr>
              <a:t></a:t>
            </a:r>
            <a:endParaRPr lang="en-IN" dirty="0">
              <a:latin typeface="Century" panose="02040604050505020304" pitchFamily="18" charset="0"/>
            </a:endParaRPr>
          </a:p>
        </p:txBody>
      </p:sp>
      <p:sp>
        <p:nvSpPr>
          <p:cNvPr id="3" name="Subtitle 2">
            <a:extLst>
              <a:ext uri="{FF2B5EF4-FFF2-40B4-BE49-F238E27FC236}">
                <a16:creationId xmlns:a16="http://schemas.microsoft.com/office/drawing/2014/main" id="{D598392F-A82A-4D18-BD14-DF266A12BB5B}"/>
              </a:ext>
            </a:extLst>
          </p:cNvPr>
          <p:cNvSpPr>
            <a:spLocks noGrp="1"/>
          </p:cNvSpPr>
          <p:nvPr>
            <p:ph type="subTitle" idx="1"/>
          </p:nvPr>
        </p:nvSpPr>
        <p:spPr/>
        <p:txBody>
          <a:bodyPr>
            <a:normAutofit/>
          </a:bodyPr>
          <a:lstStyle/>
          <a:p>
            <a:r>
              <a:rPr lang="en-IN" sz="2800" dirty="0">
                <a:latin typeface="Century" panose="02040604050505020304" pitchFamily="18" charset="0"/>
              </a:rPr>
              <a:t>Any queries…..??</a:t>
            </a:r>
          </a:p>
        </p:txBody>
      </p:sp>
    </p:spTree>
    <p:extLst>
      <p:ext uri="{BB962C8B-B14F-4D97-AF65-F5344CB8AC3E}">
        <p14:creationId xmlns:p14="http://schemas.microsoft.com/office/powerpoint/2010/main" val="21459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34DEC-3359-4C12-B0BC-81BD86ED8DEA}"/>
              </a:ext>
            </a:extLst>
          </p:cNvPr>
          <p:cNvSpPr>
            <a:spLocks noGrp="1"/>
          </p:cNvSpPr>
          <p:nvPr>
            <p:ph idx="1"/>
          </p:nvPr>
        </p:nvSpPr>
        <p:spPr/>
        <p:txBody>
          <a:bodyPr>
            <a:normAutofit/>
          </a:bodyPr>
          <a:lstStyle/>
          <a:p>
            <a:r>
              <a:rPr lang="en-US" sz="2400" dirty="0">
                <a:latin typeface="Century" panose="02040604050505020304" pitchFamily="18" charset="0"/>
              </a:rPr>
              <a:t> Mobile robots perform various ways of tasks to serve humans</a:t>
            </a:r>
          </a:p>
          <a:p>
            <a:endParaRPr lang="en-US" sz="2400" dirty="0">
              <a:latin typeface="Century" panose="02040604050505020304" pitchFamily="18" charset="0"/>
            </a:endParaRPr>
          </a:p>
          <a:p>
            <a:r>
              <a:rPr lang="en-US" sz="2400" dirty="0">
                <a:latin typeface="Century" panose="02040604050505020304" pitchFamily="18" charset="0"/>
              </a:rPr>
              <a:t> No human guidance is required</a:t>
            </a:r>
          </a:p>
          <a:p>
            <a:pPr marL="0" indent="0">
              <a:buNone/>
            </a:pPr>
            <a:endParaRPr lang="en-US" sz="2400" dirty="0">
              <a:latin typeface="Century" panose="02040604050505020304" pitchFamily="18" charset="0"/>
            </a:endParaRPr>
          </a:p>
          <a:p>
            <a:r>
              <a:rPr lang="en-US" sz="2400" dirty="0">
                <a:latin typeface="Century" panose="02040604050505020304" pitchFamily="18" charset="0"/>
              </a:rPr>
              <a:t>This sort of project is very much useful in the industries where the automated supervision is required</a:t>
            </a:r>
            <a:endParaRPr lang="en-IN" sz="2400" dirty="0">
              <a:latin typeface="Century" panose="02040604050505020304" pitchFamily="18" charset="0"/>
            </a:endParaRPr>
          </a:p>
        </p:txBody>
      </p:sp>
      <p:sp>
        <p:nvSpPr>
          <p:cNvPr id="5" name="Title 4">
            <a:extLst>
              <a:ext uri="{FF2B5EF4-FFF2-40B4-BE49-F238E27FC236}">
                <a16:creationId xmlns:a16="http://schemas.microsoft.com/office/drawing/2014/main" id="{5D82583B-96C4-4F69-BDF1-1EC4B0993D1C}"/>
              </a:ext>
            </a:extLst>
          </p:cNvPr>
          <p:cNvSpPr>
            <a:spLocks noGrp="1"/>
          </p:cNvSpPr>
          <p:nvPr>
            <p:ph type="title"/>
          </p:nvPr>
        </p:nvSpPr>
        <p:spPr>
          <a:xfrm>
            <a:off x="685801" y="743634"/>
            <a:ext cx="9798728" cy="646331"/>
          </a:xfrm>
          <a:prstGeom prst="rect">
            <a:avLst/>
          </a:prstGeom>
        </p:spPr>
        <p:txBody>
          <a:bodyPr wrap="square">
            <a:spAutoFit/>
          </a:bodyPr>
          <a:lstStyle/>
          <a:p>
            <a:pPr algn="ctr"/>
            <a:r>
              <a:rPr lang="en-IN" dirty="0">
                <a:latin typeface="Century" panose="02040604050505020304" pitchFamily="18" charset="0"/>
              </a:rPr>
              <a:t>Why Robotics? </a:t>
            </a:r>
          </a:p>
        </p:txBody>
      </p:sp>
    </p:spTree>
    <p:extLst>
      <p:ext uri="{BB962C8B-B14F-4D97-AF65-F5344CB8AC3E}">
        <p14:creationId xmlns:p14="http://schemas.microsoft.com/office/powerpoint/2010/main" val="119770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E030-8A64-4D6D-B125-5BF304667F90}"/>
              </a:ext>
            </a:extLst>
          </p:cNvPr>
          <p:cNvSpPr>
            <a:spLocks noGrp="1"/>
          </p:cNvSpPr>
          <p:nvPr>
            <p:ph type="title"/>
          </p:nvPr>
        </p:nvSpPr>
        <p:spPr/>
        <p:txBody>
          <a:bodyPr>
            <a:normAutofit/>
          </a:bodyPr>
          <a:lstStyle/>
          <a:p>
            <a:r>
              <a:rPr lang="en-US" sz="2400" dirty="0">
                <a:latin typeface="Century" panose="02040604050505020304" pitchFamily="18" charset="0"/>
              </a:rPr>
              <a:t>     A Basic Structure Of Obstacle Avoidance Robot</a:t>
            </a:r>
            <a:endParaRPr lang="en-IN" sz="2400" dirty="0">
              <a:latin typeface="Century" panose="02040604050505020304" pitchFamily="18" charset="0"/>
            </a:endParaRPr>
          </a:p>
        </p:txBody>
      </p:sp>
      <p:pic>
        <p:nvPicPr>
          <p:cNvPr id="7" name="Content Placeholder 6">
            <a:extLst>
              <a:ext uri="{FF2B5EF4-FFF2-40B4-BE49-F238E27FC236}">
                <a16:creationId xmlns:a16="http://schemas.microsoft.com/office/drawing/2014/main" id="{84E980F9-309D-4BD1-B1D1-A00FF9D1BFFB}"/>
              </a:ext>
            </a:extLst>
          </p:cNvPr>
          <p:cNvPicPr>
            <a:picLocks noGrp="1" noChangeAspect="1"/>
          </p:cNvPicPr>
          <p:nvPr>
            <p:ph idx="1"/>
          </p:nvPr>
        </p:nvPicPr>
        <p:blipFill>
          <a:blip r:embed="rId2"/>
          <a:stretch>
            <a:fillRect/>
          </a:stretch>
        </p:blipFill>
        <p:spPr>
          <a:xfrm>
            <a:off x="2507368" y="2159294"/>
            <a:ext cx="6488288" cy="3649662"/>
          </a:xfrm>
          <a:prstGeom prst="rect">
            <a:avLst/>
          </a:prstGeom>
        </p:spPr>
      </p:pic>
    </p:spTree>
    <p:extLst>
      <p:ext uri="{BB962C8B-B14F-4D97-AF65-F5344CB8AC3E}">
        <p14:creationId xmlns:p14="http://schemas.microsoft.com/office/powerpoint/2010/main" val="130536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FA1E-3104-4D13-81E1-28C541C878EF}"/>
              </a:ext>
            </a:extLst>
          </p:cNvPr>
          <p:cNvSpPr>
            <a:spLocks noGrp="1"/>
          </p:cNvSpPr>
          <p:nvPr>
            <p:ph type="title"/>
          </p:nvPr>
        </p:nvSpPr>
        <p:spPr/>
        <p:txBody>
          <a:bodyPr/>
          <a:lstStyle/>
          <a:p>
            <a:pPr algn="ctr"/>
            <a:r>
              <a:rPr lang="en-IN" dirty="0"/>
              <a:t> </a:t>
            </a:r>
            <a:r>
              <a:rPr lang="en-IN" dirty="0">
                <a:latin typeface="Century" panose="02040604050505020304" pitchFamily="18" charset="0"/>
              </a:rPr>
              <a:t>What is ‘Obstacle avoidance’?</a:t>
            </a:r>
          </a:p>
        </p:txBody>
      </p:sp>
      <p:sp>
        <p:nvSpPr>
          <p:cNvPr id="3" name="Content Placeholder 2">
            <a:extLst>
              <a:ext uri="{FF2B5EF4-FFF2-40B4-BE49-F238E27FC236}">
                <a16:creationId xmlns:a16="http://schemas.microsoft.com/office/drawing/2014/main" id="{B3AD025A-95EE-4DE0-8F00-AA2C8B80BC8E}"/>
              </a:ext>
            </a:extLst>
          </p:cNvPr>
          <p:cNvSpPr>
            <a:spLocks noGrp="1"/>
          </p:cNvSpPr>
          <p:nvPr>
            <p:ph idx="1"/>
          </p:nvPr>
        </p:nvSpPr>
        <p:spPr/>
        <p:txBody>
          <a:bodyPr/>
          <a:lstStyle/>
          <a:p>
            <a:endParaRPr lang="en-IN" dirty="0"/>
          </a:p>
        </p:txBody>
      </p:sp>
      <p:pic>
        <p:nvPicPr>
          <p:cNvPr id="1026" name="Picture 2" descr="Image result for obstacle avoidance">
            <a:extLst>
              <a:ext uri="{FF2B5EF4-FFF2-40B4-BE49-F238E27FC236}">
                <a16:creationId xmlns:a16="http://schemas.microsoft.com/office/drawing/2014/main" id="{DECF757E-51C4-4DFA-9177-8E3A97F634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5" t="36908" r="14974" b="6881"/>
          <a:stretch/>
        </p:blipFill>
        <p:spPr bwMode="auto">
          <a:xfrm>
            <a:off x="2104008" y="2379216"/>
            <a:ext cx="6782539" cy="308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5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77EA-3319-40D0-9E35-DBED2A92B040}"/>
              </a:ext>
            </a:extLst>
          </p:cNvPr>
          <p:cNvSpPr>
            <a:spLocks noGrp="1"/>
          </p:cNvSpPr>
          <p:nvPr>
            <p:ph type="title"/>
          </p:nvPr>
        </p:nvSpPr>
        <p:spPr/>
        <p:txBody>
          <a:bodyPr/>
          <a:lstStyle/>
          <a:p>
            <a:pPr algn="ctr"/>
            <a:r>
              <a:rPr lang="en-IN" dirty="0">
                <a:latin typeface="Century" panose="02040604050505020304" pitchFamily="18" charset="0"/>
              </a:rPr>
              <a:t>abstract </a:t>
            </a:r>
            <a:endParaRPr lang="en-IN" dirty="0"/>
          </a:p>
        </p:txBody>
      </p:sp>
      <p:sp>
        <p:nvSpPr>
          <p:cNvPr id="3" name="Content Placeholder 2">
            <a:extLst>
              <a:ext uri="{FF2B5EF4-FFF2-40B4-BE49-F238E27FC236}">
                <a16:creationId xmlns:a16="http://schemas.microsoft.com/office/drawing/2014/main" id="{0C457970-A6AD-42EA-BF2B-714F841ED23A}"/>
              </a:ext>
            </a:extLst>
          </p:cNvPr>
          <p:cNvSpPr>
            <a:spLocks noGrp="1"/>
          </p:cNvSpPr>
          <p:nvPr>
            <p:ph idx="1"/>
          </p:nvPr>
        </p:nvSpPr>
        <p:spPr/>
        <p:txBody>
          <a:bodyPr/>
          <a:lstStyle/>
          <a:p>
            <a:r>
              <a:rPr lang="en-IN" dirty="0"/>
              <a:t>The project is design to build an obstacle avoidance robotic vehicle using ultrasonic sensors for its movement. A micro-controller is used to achieve the desired operation. </a:t>
            </a:r>
          </a:p>
          <a:p>
            <a:r>
              <a:rPr lang="en-IN" dirty="0"/>
              <a:t>The project proposes robotic vehicle that has an intelligence built in it such that it directs itself whenever an obstacle comes in its path. </a:t>
            </a:r>
          </a:p>
          <a:p>
            <a:r>
              <a:rPr lang="en-IN" dirty="0"/>
              <a:t>This robotic vehicle is built, using a micro-controller. An ultrasonic sensor is used to detect any obstacle ahead of it and sends a command to the microcontroller. </a:t>
            </a:r>
          </a:p>
          <a:p>
            <a:r>
              <a:rPr lang="en-IN" dirty="0"/>
              <a:t>Depending on the input signal received, the micro-controller redirects the robot to move in an alternate direction by actuating the motors which are interfaced to it through a motor driver. </a:t>
            </a:r>
          </a:p>
          <a:p>
            <a:endParaRPr lang="en-IN" dirty="0"/>
          </a:p>
        </p:txBody>
      </p:sp>
    </p:spTree>
    <p:extLst>
      <p:ext uri="{BB962C8B-B14F-4D97-AF65-F5344CB8AC3E}">
        <p14:creationId xmlns:p14="http://schemas.microsoft.com/office/powerpoint/2010/main" val="2513422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9E8F-989F-4E6E-B930-DC3D25E1DA72}"/>
              </a:ext>
            </a:extLst>
          </p:cNvPr>
          <p:cNvSpPr>
            <a:spLocks noGrp="1"/>
          </p:cNvSpPr>
          <p:nvPr>
            <p:ph type="title"/>
          </p:nvPr>
        </p:nvSpPr>
        <p:spPr/>
        <p:txBody>
          <a:bodyPr/>
          <a:lstStyle/>
          <a:p>
            <a:pPr algn="ctr"/>
            <a:r>
              <a:rPr lang="en-IN" dirty="0">
                <a:latin typeface="Century" panose="02040604050505020304" pitchFamily="18" charset="0"/>
              </a:rPr>
              <a:t>Statement of problem</a:t>
            </a:r>
          </a:p>
        </p:txBody>
      </p:sp>
      <p:sp>
        <p:nvSpPr>
          <p:cNvPr id="3" name="Content Placeholder 2">
            <a:extLst>
              <a:ext uri="{FF2B5EF4-FFF2-40B4-BE49-F238E27FC236}">
                <a16:creationId xmlns:a16="http://schemas.microsoft.com/office/drawing/2014/main" id="{578CA7F6-60DF-43AE-B747-775790115E76}"/>
              </a:ext>
            </a:extLst>
          </p:cNvPr>
          <p:cNvSpPr>
            <a:spLocks noGrp="1"/>
          </p:cNvSpPr>
          <p:nvPr>
            <p:ph idx="1"/>
          </p:nvPr>
        </p:nvSpPr>
        <p:spPr/>
        <p:txBody>
          <a:bodyPr>
            <a:normAutofit/>
          </a:bodyPr>
          <a:lstStyle/>
          <a:p>
            <a:r>
              <a:rPr lang="en-US" sz="2400" dirty="0">
                <a:latin typeface="Century" panose="02040604050505020304" pitchFamily="18" charset="0"/>
              </a:rPr>
              <a:t>In this project our robot senses any obstacle in its path, avoids it and resumes its running</a:t>
            </a:r>
          </a:p>
          <a:p>
            <a:endParaRPr lang="en-US" sz="2400" dirty="0">
              <a:latin typeface="Century" panose="02040604050505020304" pitchFamily="18" charset="0"/>
            </a:endParaRPr>
          </a:p>
          <a:p>
            <a:r>
              <a:rPr lang="en-US" sz="2400" dirty="0">
                <a:latin typeface="Century" panose="02040604050505020304" pitchFamily="18" charset="0"/>
              </a:rPr>
              <a:t> Involves the pre-computation of an obstacle-free path which a controller guides the robot</a:t>
            </a:r>
            <a:endParaRPr lang="en-IN" sz="2400" dirty="0">
              <a:latin typeface="Century" panose="02040604050505020304" pitchFamily="18" charset="0"/>
            </a:endParaRPr>
          </a:p>
        </p:txBody>
      </p:sp>
    </p:spTree>
    <p:extLst>
      <p:ext uri="{BB962C8B-B14F-4D97-AF65-F5344CB8AC3E}">
        <p14:creationId xmlns:p14="http://schemas.microsoft.com/office/powerpoint/2010/main" val="143687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4A6F-2599-4EAB-8376-9F85592E4B25}"/>
              </a:ext>
            </a:extLst>
          </p:cNvPr>
          <p:cNvSpPr>
            <a:spLocks noGrp="1"/>
          </p:cNvSpPr>
          <p:nvPr>
            <p:ph type="title"/>
          </p:nvPr>
        </p:nvSpPr>
        <p:spPr/>
        <p:txBody>
          <a:bodyPr/>
          <a:lstStyle/>
          <a:p>
            <a:pPr algn="ctr"/>
            <a:r>
              <a:rPr lang="en-IN" dirty="0"/>
              <a:t> </a:t>
            </a:r>
            <a:r>
              <a:rPr lang="en-IN" dirty="0">
                <a:latin typeface="Century" panose="02040604050505020304" pitchFamily="18" charset="0"/>
              </a:rPr>
              <a:t>COMPONENTS</a:t>
            </a:r>
          </a:p>
        </p:txBody>
      </p:sp>
      <p:sp>
        <p:nvSpPr>
          <p:cNvPr id="3" name="Content Placeholder 2">
            <a:extLst>
              <a:ext uri="{FF2B5EF4-FFF2-40B4-BE49-F238E27FC236}">
                <a16:creationId xmlns:a16="http://schemas.microsoft.com/office/drawing/2014/main" id="{DFC65E03-D675-4744-96C8-D7111B7F868D}"/>
              </a:ext>
            </a:extLst>
          </p:cNvPr>
          <p:cNvSpPr>
            <a:spLocks noGrp="1"/>
          </p:cNvSpPr>
          <p:nvPr>
            <p:ph idx="1"/>
          </p:nvPr>
        </p:nvSpPr>
        <p:spPr/>
        <p:txBody>
          <a:bodyPr>
            <a:normAutofit/>
          </a:bodyPr>
          <a:lstStyle/>
          <a:p>
            <a:r>
              <a:rPr lang="en-IN" dirty="0"/>
              <a:t>Arduino Board </a:t>
            </a:r>
          </a:p>
          <a:p>
            <a:r>
              <a:rPr lang="en-IN" dirty="0"/>
              <a:t>Motor Shield L293D</a:t>
            </a:r>
          </a:p>
          <a:p>
            <a:r>
              <a:rPr lang="en-IN" dirty="0"/>
              <a:t>Ultrasonic Sensor</a:t>
            </a:r>
          </a:p>
          <a:p>
            <a:r>
              <a:rPr lang="en-IN" dirty="0"/>
              <a:t>DC Motor and Wheel x4</a:t>
            </a:r>
          </a:p>
          <a:p>
            <a:r>
              <a:rPr lang="en-IN" dirty="0"/>
              <a:t>Chassis 4WD </a:t>
            </a:r>
          </a:p>
          <a:p>
            <a:r>
              <a:rPr lang="en-IN" dirty="0"/>
              <a:t>Battery</a:t>
            </a:r>
          </a:p>
          <a:p>
            <a:r>
              <a:rPr lang="en-IN" dirty="0"/>
              <a:t>Wires</a:t>
            </a:r>
          </a:p>
          <a:p>
            <a:r>
              <a:rPr lang="en-IN" dirty="0"/>
              <a:t> Button</a:t>
            </a:r>
          </a:p>
        </p:txBody>
      </p:sp>
    </p:spTree>
    <p:extLst>
      <p:ext uri="{BB962C8B-B14F-4D97-AF65-F5344CB8AC3E}">
        <p14:creationId xmlns:p14="http://schemas.microsoft.com/office/powerpoint/2010/main" val="357872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A9D6-F8A0-460A-A3AD-9D337053BA00}"/>
              </a:ext>
            </a:extLst>
          </p:cNvPr>
          <p:cNvSpPr>
            <a:spLocks noGrp="1"/>
          </p:cNvSpPr>
          <p:nvPr>
            <p:ph type="title"/>
          </p:nvPr>
        </p:nvSpPr>
        <p:spPr/>
        <p:txBody>
          <a:bodyPr/>
          <a:lstStyle/>
          <a:p>
            <a:pPr algn="ctr"/>
            <a:r>
              <a:rPr lang="en-IN" dirty="0">
                <a:latin typeface="Century" panose="02040604050505020304" pitchFamily="18" charset="0"/>
              </a:rPr>
              <a:t> Circuit Diagram</a:t>
            </a:r>
          </a:p>
        </p:txBody>
      </p:sp>
      <p:pic>
        <p:nvPicPr>
          <p:cNvPr id="5" name="Content Placeholder 4">
            <a:extLst>
              <a:ext uri="{FF2B5EF4-FFF2-40B4-BE49-F238E27FC236}">
                <a16:creationId xmlns:a16="http://schemas.microsoft.com/office/drawing/2014/main" id="{3AC0F315-C896-4DFC-8261-A24FDFE35969}"/>
              </a:ext>
            </a:extLst>
          </p:cNvPr>
          <p:cNvPicPr>
            <a:picLocks noGrp="1" noChangeAspect="1"/>
          </p:cNvPicPr>
          <p:nvPr>
            <p:ph idx="1"/>
          </p:nvPr>
        </p:nvPicPr>
        <p:blipFill>
          <a:blip r:embed="rId2"/>
          <a:stretch>
            <a:fillRect/>
          </a:stretch>
        </p:blipFill>
        <p:spPr>
          <a:xfrm>
            <a:off x="447748" y="2372357"/>
            <a:ext cx="5145184" cy="3060777"/>
          </a:xfrm>
          <a:prstGeom prst="rect">
            <a:avLst/>
          </a:prstGeom>
        </p:spPr>
      </p:pic>
      <p:pic>
        <p:nvPicPr>
          <p:cNvPr id="7" name="Picture 6">
            <a:extLst>
              <a:ext uri="{FF2B5EF4-FFF2-40B4-BE49-F238E27FC236}">
                <a16:creationId xmlns:a16="http://schemas.microsoft.com/office/drawing/2014/main" id="{9F19507B-1023-4743-87F7-5FD5C3CCA282}"/>
              </a:ext>
            </a:extLst>
          </p:cNvPr>
          <p:cNvPicPr>
            <a:picLocks noChangeAspect="1"/>
          </p:cNvPicPr>
          <p:nvPr/>
        </p:nvPicPr>
        <p:blipFill>
          <a:blip r:embed="rId3"/>
          <a:stretch>
            <a:fillRect/>
          </a:stretch>
        </p:blipFill>
        <p:spPr>
          <a:xfrm>
            <a:off x="6096000" y="2372356"/>
            <a:ext cx="4986291" cy="3060777"/>
          </a:xfrm>
          <a:prstGeom prst="rect">
            <a:avLst/>
          </a:prstGeom>
        </p:spPr>
      </p:pic>
    </p:spTree>
    <p:extLst>
      <p:ext uri="{BB962C8B-B14F-4D97-AF65-F5344CB8AC3E}">
        <p14:creationId xmlns:p14="http://schemas.microsoft.com/office/powerpoint/2010/main" val="3954491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1225</TotalTime>
  <Words>659</Words>
  <Application>Microsoft Office PowerPoint</Application>
  <PresentationFormat>Widescreen</PresentationFormat>
  <Paragraphs>80</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Centaur</vt:lpstr>
      <vt:lpstr>Century</vt:lpstr>
      <vt:lpstr>Wingdings</vt:lpstr>
      <vt:lpstr>Celestial</vt:lpstr>
      <vt:lpstr>Obstacle Avoiding Robot</vt:lpstr>
      <vt:lpstr>                    What  Is  “Robotics”?</vt:lpstr>
      <vt:lpstr>Why Robotics? </vt:lpstr>
      <vt:lpstr>     A Basic Structure Of Obstacle Avoidance Robot</vt:lpstr>
      <vt:lpstr> What is ‘Obstacle avoidance’?</vt:lpstr>
      <vt:lpstr>abstract </vt:lpstr>
      <vt:lpstr>Statement of problem</vt:lpstr>
      <vt:lpstr> COMPONENTS</vt:lpstr>
      <vt:lpstr> Circuit Diagram</vt:lpstr>
      <vt:lpstr>Arduino Uno</vt:lpstr>
      <vt:lpstr>ultrasonic Sensor</vt:lpstr>
      <vt:lpstr>ultrasonic Sensor</vt:lpstr>
      <vt:lpstr>FURTHER IMPROVEMENTS &amp; FUTURE SCOPE</vt:lpstr>
      <vt:lpstr>Software specification</vt:lpstr>
      <vt:lpstr>Screenshot of program</vt:lpstr>
      <vt:lpstr>PowerPoint Presentation</vt:lpstr>
      <vt:lpstr>applications</vt:lpstr>
      <vt:lpstr>reference</vt:lpstr>
      <vt:lpstr>conclusion</vt:lpstr>
      <vt:lpstr>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Obstacle Avoiding Robot</dc:title>
  <dc:creator>Windows User</dc:creator>
  <cp:lastModifiedBy>ibrahim mohammed</cp:lastModifiedBy>
  <cp:revision>29</cp:revision>
  <dcterms:created xsi:type="dcterms:W3CDTF">2018-09-27T09:44:02Z</dcterms:created>
  <dcterms:modified xsi:type="dcterms:W3CDTF">2018-11-02T04:50:26Z</dcterms:modified>
</cp:coreProperties>
</file>